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9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7" r:id="rId12"/>
    <p:sldId id="258" r:id="rId13"/>
    <p:sldId id="259" r:id="rId14"/>
    <p:sldId id="260" r:id="rId15"/>
    <p:sldId id="261" r:id="rId16"/>
    <p:sldId id="271" r:id="rId17"/>
    <p:sldId id="280" r:id="rId18"/>
    <p:sldId id="270" r:id="rId19"/>
    <p:sldId id="275" r:id="rId20"/>
    <p:sldId id="272" r:id="rId21"/>
    <p:sldId id="276" r:id="rId22"/>
    <p:sldId id="273" r:id="rId23"/>
    <p:sldId id="277" r:id="rId24"/>
    <p:sldId id="274" r:id="rId25"/>
    <p:sldId id="278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3"/>
    <p:restoredTop sz="96312"/>
  </p:normalViewPr>
  <p:slideViewPr>
    <p:cSldViewPr snapToGrid="0" snapToObjects="1">
      <p:cViewPr varScale="1">
        <p:scale>
          <a:sx n="161" d="100"/>
          <a:sy n="161" d="100"/>
        </p:scale>
        <p:origin x="3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61E2DA-551A-F944-8DAC-899C9FF9B3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A852B-143C-3C4D-86B6-D45AEC91B09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A0015-C8B3-B24E-8E6B-4E7BFBB41B59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C62613A-5908-6B47-A3E1-9E7F0677AC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4AA15A-A170-A94B-B253-693B96D5D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B28EE-D376-044C-A4B2-AE67735C16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DC21E-68BA-8841-8B31-7D82E9E84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8A1ED-713F-AB42-AC0B-0437B1BFFDA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C701D-2E84-114F-8081-79299CE6C5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4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343B-51DB-0644-B329-A7E433606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4F9CA-A96D-8347-847E-56FF4D6C2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58676-8F05-1F47-A080-7F2824CA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CB3AA-7391-AF48-92EF-0750F2C26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A553A-5949-2644-8267-5DED4162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6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51E2-A9D4-D64D-9196-AC7E4DCF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15225-E272-CD48-A516-A19830828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E6982-5359-C543-B30A-B560BF4C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9F6DE-BF19-124B-AB98-80B8AC6F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4002F-A7C7-4B42-AB18-7F6FFC70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4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96514-408E-8E4C-825C-3EE360463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74F83-6118-2D4C-AD0C-34CE5E78C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749F5-53E3-954F-A0DF-525E7B1C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65503-4D6E-4D41-A1FD-A842D66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79333-3F79-3E41-A1B2-BBFA7F87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4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3DCA-3398-364C-BBAA-DE6DBB92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647A-2625-E648-B39B-637DC6EB4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0AD74-2938-9F45-B726-66E7E6B2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1E9BF-D75B-0747-BE32-8E5E3FF8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760FD-AD6C-274E-863E-39BD2EAD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6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76E6-CDAE-464F-BE18-AC4DA907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3ECAD-6D4C-024E-947E-F9D2901FB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F0DBC-D648-8C46-AFED-472F5F71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C24E8-CAEA-9D48-BA1F-1BE72AE8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E2AA9-34EE-F64B-9361-B7649CB7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7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1C1D-42E0-A542-A430-5DA7A262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B72B-2A66-6C42-A2A2-C4ED5F7F4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077A1-83BD-CA4E-ABC9-043F4EAFF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7C6E5-39F7-F34F-B431-C23EFC803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D5B23-C968-3A44-94B5-2A2B925A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BBAEE-7139-9542-8CED-B10F1C30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8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36A9-B8EE-E644-B437-BA1D5DEC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72752-ED27-8E4B-9C9A-B17FAB9EF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8C0-C38A-614F-B1DE-4C24993B3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033641-B2F6-3947-A1AF-8B1FD6786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624E1-338C-3649-BD9A-AB9030A05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CCEADD-AF7C-7548-B1FF-21E889A5B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30282-474C-6A4D-A215-178DE79E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C2F76-87A3-564A-BF2F-B339EF14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5122-B240-0F41-9E1C-1E7D9519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4B13B-E30F-924F-8903-F8857A3E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0A8A2-C1F3-2E43-B48B-D56BD30A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D2011-DAE5-BC44-86D4-3817C9329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3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B30F78-742E-034C-808D-0185B975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8CC0E-F165-2144-B1E6-7FDDFA64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192BE-4A1A-6643-8F89-C89BB47D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B34A-8873-EA4C-874F-A6102BCE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D917-2AD4-D041-85EF-87AB98272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1391B-64C3-D74F-A5A0-9EBA58463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2B7F3-896B-464E-B092-8C3AFFF1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E2DFA-942F-214F-AF93-03F93AA84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377D3-2AF7-1549-957B-246D51F8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1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BCCC-70E7-2A4A-9EE6-CDC06F7F1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32272-7C6F-6046-8D7B-679598F34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229ED-5044-FB4D-9E44-8C7207D00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FE29-4DB7-4E45-A8E1-B52A2E13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B7860-817D-FB43-AAF3-6F0BAC44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7BA0B-4803-5A4B-95E7-4D316B26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DC324-6E84-F342-BAF8-7BB4E04D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40CA2-ECE4-3048-A8ED-6E0592DC2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CE41-3EB5-A84F-99DC-3ACCAD1B7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DBF56-9548-0E41-B60D-FCF7EEEA323A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10FBA-1AF5-3146-A010-4EA67A0DB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8A4F-C379-8347-A1A5-B0FA2CE4B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93775-6875-984A-B49E-FC72179CF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3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x.doi.org/10.1038%2Fs41596-018-0113-7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/mageck/wiki/Home/#the-fourth-tutorial-using-mageck-mle-module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86EC-1335-7442-A1D1-E14B2ADE22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86AEC-D2C4-1F46-AD44-616649F71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16, 2021</a:t>
            </a:r>
          </a:p>
          <a:p>
            <a:r>
              <a:rPr lang="en-US" dirty="0"/>
              <a:t>David 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63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2D69FC2-04DF-FB42-B79E-996E05B3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3" y="2544854"/>
            <a:ext cx="2846824" cy="282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69644B4-5776-EF4D-B84C-BC02FBE5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2544854"/>
            <a:ext cx="2846824" cy="282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68FE5ACC-EF17-274C-8930-6ACF238A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947" y="2792829"/>
            <a:ext cx="2980923" cy="282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4E3C1CCC-85EA-6C40-8713-E16E2034E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78" y="2752690"/>
            <a:ext cx="2976345" cy="282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2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 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and Negative 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P-value</a:t>
            </a:r>
          </a:p>
        </p:txBody>
      </p:sp>
    </p:spTree>
    <p:extLst>
      <p:ext uri="{BB962C8B-B14F-4D97-AF65-F5344CB8AC3E}">
        <p14:creationId xmlns:p14="http://schemas.microsoft.com/office/powerpoint/2010/main" val="2330593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BDFD3F6-5DB6-6D48-BD7F-AA8175E8B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3" y="2422177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F129968-C849-EE42-A65B-B7B4D9D8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11" y="2422175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10D4EE3-74CE-B64D-A45C-6A02FBCA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26" y="2422175"/>
            <a:ext cx="2811693" cy="28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BB9295-22E1-E341-B120-73CAA609A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181" y="2372908"/>
            <a:ext cx="2811694" cy="28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25225" y="5184601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AAB993-2F72-0149-B0EE-E2F800622645}"/>
              </a:ext>
            </a:extLst>
          </p:cNvPr>
          <p:cNvSpPr txBox="1"/>
          <p:nvPr/>
        </p:nvSpPr>
        <p:spPr>
          <a:xfrm>
            <a:off x="7805342" y="517602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25224" y="5594250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A1A1A-39A8-AE41-A1F4-46D8B228DD23}"/>
              </a:ext>
            </a:extLst>
          </p:cNvPr>
          <p:cNvSpPr txBox="1"/>
          <p:nvPr/>
        </p:nvSpPr>
        <p:spPr>
          <a:xfrm>
            <a:off x="4788248" y="5180104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0D03E-E9B4-854E-A9E1-21A28B329E62}"/>
              </a:ext>
            </a:extLst>
          </p:cNvPr>
          <p:cNvSpPr txBox="1"/>
          <p:nvPr/>
        </p:nvSpPr>
        <p:spPr>
          <a:xfrm>
            <a:off x="4788248" y="5594250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*LRIG1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41213-BADE-ED46-8D3A-467CB1B39C13}"/>
              </a:ext>
            </a:extLst>
          </p:cNvPr>
          <p:cNvSpPr txBox="1"/>
          <p:nvPr/>
        </p:nvSpPr>
        <p:spPr>
          <a:xfrm>
            <a:off x="4788248" y="600389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B55B3-E9D6-EA4D-94FF-A5D84BB95112}"/>
              </a:ext>
            </a:extLst>
          </p:cNvPr>
          <p:cNvSpPr txBox="1"/>
          <p:nvPr/>
        </p:nvSpPr>
        <p:spPr>
          <a:xfrm>
            <a:off x="10866155" y="5180102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56E0C-2D27-4444-A118-BF3B4C3401DD}"/>
              </a:ext>
            </a:extLst>
          </p:cNvPr>
          <p:cNvSpPr txBox="1"/>
          <p:nvPr/>
        </p:nvSpPr>
        <p:spPr>
          <a:xfrm>
            <a:off x="10866154" y="5577086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DB12C-29B6-FF40-ADD8-A6810B3500B2}"/>
              </a:ext>
            </a:extLst>
          </p:cNvPr>
          <p:cNvSpPr txBox="1"/>
          <p:nvPr/>
        </p:nvSpPr>
        <p:spPr>
          <a:xfrm>
            <a:off x="225251" y="2012350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201428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06924" y="5135615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06923" y="5545264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042A0F-EF07-194A-893D-D204BFAF1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3" y="2373190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50A1C00-5A9F-674C-8E40-F9C21930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46" y="2373189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9E83A79-277A-664C-905C-740B9783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92" y="2373189"/>
            <a:ext cx="2713159" cy="271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EBC7410-6DFE-F543-9867-A69B4EA5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112" y="2381353"/>
            <a:ext cx="2749763" cy="27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D5AE9F3-BA3C-CF46-89DB-25B06D7E48B1}"/>
              </a:ext>
            </a:extLst>
          </p:cNvPr>
          <p:cNvSpPr txBox="1"/>
          <p:nvPr/>
        </p:nvSpPr>
        <p:spPr>
          <a:xfrm>
            <a:off x="1706922" y="5981048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6F90A2-34C0-C34A-ACEE-B24962747228}"/>
              </a:ext>
            </a:extLst>
          </p:cNvPr>
          <p:cNvSpPr txBox="1"/>
          <p:nvPr/>
        </p:nvSpPr>
        <p:spPr>
          <a:xfrm>
            <a:off x="4731673" y="513928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DCED9-B11F-3042-9CE5-A702494E5ADF}"/>
              </a:ext>
            </a:extLst>
          </p:cNvPr>
          <p:cNvSpPr txBox="1"/>
          <p:nvPr/>
        </p:nvSpPr>
        <p:spPr>
          <a:xfrm>
            <a:off x="4731672" y="5548929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A2C51B-3693-8842-947D-CE6E217D7EF6}"/>
              </a:ext>
            </a:extLst>
          </p:cNvPr>
          <p:cNvSpPr txBox="1"/>
          <p:nvPr/>
        </p:nvSpPr>
        <p:spPr>
          <a:xfrm>
            <a:off x="4731671" y="5984713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975A32-44A9-DE43-AFF6-8AFBCEE8F6C8}"/>
              </a:ext>
            </a:extLst>
          </p:cNvPr>
          <p:cNvSpPr txBox="1"/>
          <p:nvPr/>
        </p:nvSpPr>
        <p:spPr>
          <a:xfrm>
            <a:off x="7896769" y="5135615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C5C8CC-D1C0-A74B-A75D-5B2706F97991}"/>
              </a:ext>
            </a:extLst>
          </p:cNvPr>
          <p:cNvSpPr txBox="1"/>
          <p:nvPr/>
        </p:nvSpPr>
        <p:spPr>
          <a:xfrm>
            <a:off x="7896768" y="5545264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FF1E6C-74CE-C247-9DCA-4707268144AF}"/>
              </a:ext>
            </a:extLst>
          </p:cNvPr>
          <p:cNvSpPr txBox="1"/>
          <p:nvPr/>
        </p:nvSpPr>
        <p:spPr>
          <a:xfrm>
            <a:off x="7896767" y="5981048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3BFD6D-926A-7248-9A6F-DD2B8DE64F63}"/>
              </a:ext>
            </a:extLst>
          </p:cNvPr>
          <p:cNvSpPr txBox="1"/>
          <p:nvPr/>
        </p:nvSpPr>
        <p:spPr>
          <a:xfrm>
            <a:off x="10841501" y="5122952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147F27-8F04-384E-8FDE-C8E0385BABE1}"/>
              </a:ext>
            </a:extLst>
          </p:cNvPr>
          <p:cNvSpPr txBox="1"/>
          <p:nvPr/>
        </p:nvSpPr>
        <p:spPr>
          <a:xfrm>
            <a:off x="10841500" y="5532601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4C7DD3-7602-FB48-9DA2-E14C5B115D19}"/>
              </a:ext>
            </a:extLst>
          </p:cNvPr>
          <p:cNvSpPr txBox="1"/>
          <p:nvPr/>
        </p:nvSpPr>
        <p:spPr>
          <a:xfrm>
            <a:off x="10841499" y="5968385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4069C9-DB1D-604A-99B1-7FBBFE0199B7}"/>
              </a:ext>
            </a:extLst>
          </p:cNvPr>
          <p:cNvSpPr txBox="1"/>
          <p:nvPr/>
        </p:nvSpPr>
        <p:spPr>
          <a:xfrm>
            <a:off x="225251" y="2012350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241062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25223" y="524175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AAB993-2F72-0149-B0EE-E2F800622645}"/>
              </a:ext>
            </a:extLst>
          </p:cNvPr>
          <p:cNvSpPr txBox="1"/>
          <p:nvPr/>
        </p:nvSpPr>
        <p:spPr>
          <a:xfrm>
            <a:off x="4702461" y="5237252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25222" y="5651399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A1A1A-39A8-AE41-A1F4-46D8B228DD23}"/>
              </a:ext>
            </a:extLst>
          </p:cNvPr>
          <p:cNvSpPr txBox="1"/>
          <p:nvPr/>
        </p:nvSpPr>
        <p:spPr>
          <a:xfrm>
            <a:off x="7919374" y="5237252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0D03E-E9B4-854E-A9E1-21A28B329E62}"/>
              </a:ext>
            </a:extLst>
          </p:cNvPr>
          <p:cNvSpPr txBox="1"/>
          <p:nvPr/>
        </p:nvSpPr>
        <p:spPr>
          <a:xfrm>
            <a:off x="7919374" y="5651398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56E0C-2D27-4444-A118-BF3B4C3401DD}"/>
              </a:ext>
            </a:extLst>
          </p:cNvPr>
          <p:cNvSpPr txBox="1"/>
          <p:nvPr/>
        </p:nvSpPr>
        <p:spPr>
          <a:xfrm>
            <a:off x="10849823" y="5237251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1B8CA8D-2B9B-E54C-981D-86A97E99C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1" y="2430057"/>
            <a:ext cx="2713158" cy="27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95DB300-1030-7C46-A9C0-E92638F8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45" y="2430057"/>
            <a:ext cx="2713158" cy="27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8344DA8-405E-F64E-A53B-42B1FD468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991" y="2427514"/>
            <a:ext cx="2713158" cy="27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A0D40A3-2707-4743-938A-97E57B1A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715" y="2427514"/>
            <a:ext cx="2713158" cy="27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1469B0-9D3A-CB46-83EA-0AB65848D606}"/>
              </a:ext>
            </a:extLst>
          </p:cNvPr>
          <p:cNvSpPr txBox="1"/>
          <p:nvPr/>
        </p:nvSpPr>
        <p:spPr>
          <a:xfrm>
            <a:off x="1725221" y="6041652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*ROSA26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5AC7E1-3FCB-2341-A15E-CFC47EFBFFE4}"/>
              </a:ext>
            </a:extLst>
          </p:cNvPr>
          <p:cNvSpPr txBox="1"/>
          <p:nvPr/>
        </p:nvSpPr>
        <p:spPr>
          <a:xfrm>
            <a:off x="4702460" y="559938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AA63C-3BD5-C84C-B368-41CD25BF4CC8}"/>
              </a:ext>
            </a:extLst>
          </p:cNvPr>
          <p:cNvSpPr txBox="1"/>
          <p:nvPr/>
        </p:nvSpPr>
        <p:spPr>
          <a:xfrm>
            <a:off x="4702460" y="5961510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*LRIG1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7CF681-CFE0-0041-B9C7-3C9FF8C1BDF9}"/>
              </a:ext>
            </a:extLst>
          </p:cNvPr>
          <p:cNvSpPr txBox="1"/>
          <p:nvPr/>
        </p:nvSpPr>
        <p:spPr>
          <a:xfrm>
            <a:off x="225251" y="2012350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347986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25225" y="5325039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AAB993-2F72-0149-B0EE-E2F800622645}"/>
              </a:ext>
            </a:extLst>
          </p:cNvPr>
          <p:cNvSpPr txBox="1"/>
          <p:nvPr/>
        </p:nvSpPr>
        <p:spPr>
          <a:xfrm>
            <a:off x="4702463" y="5320541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25224" y="5734688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FECD93-B1EF-FA4D-8A18-1BC360D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3" y="2586847"/>
            <a:ext cx="2733693" cy="273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15D34D4-9B27-BA41-8C2A-8A4EBDC8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773" y="2532263"/>
            <a:ext cx="2788277" cy="278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AFC5735-5ECA-8F44-AB3D-76E643C6F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903" y="2586848"/>
            <a:ext cx="2787460" cy="278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9C9DC87-EA07-9446-8C25-6D5DCFAE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065" y="2567719"/>
            <a:ext cx="2780942" cy="278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1B9559-CFD2-E644-9CAE-AAC3AD551A9F}"/>
              </a:ext>
            </a:extLst>
          </p:cNvPr>
          <p:cNvSpPr txBox="1"/>
          <p:nvPr/>
        </p:nvSpPr>
        <p:spPr>
          <a:xfrm>
            <a:off x="387507" y="5320539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BB8AD4-B326-9E4C-A47B-A6C0BBCE18B4}"/>
              </a:ext>
            </a:extLst>
          </p:cNvPr>
          <p:cNvSpPr txBox="1"/>
          <p:nvPr/>
        </p:nvSpPr>
        <p:spPr>
          <a:xfrm>
            <a:off x="384606" y="5729669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*LRIG1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F385A5-35AB-9F40-87B9-692080D59B01}"/>
              </a:ext>
            </a:extLst>
          </p:cNvPr>
          <p:cNvSpPr txBox="1"/>
          <p:nvPr/>
        </p:nvSpPr>
        <p:spPr>
          <a:xfrm>
            <a:off x="4694829" y="5718440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E282F5-6E4F-5243-97E6-4750284108AD}"/>
              </a:ext>
            </a:extLst>
          </p:cNvPr>
          <p:cNvSpPr txBox="1"/>
          <p:nvPr/>
        </p:nvSpPr>
        <p:spPr>
          <a:xfrm>
            <a:off x="4702463" y="6115388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A22DF2-E0EE-BB49-95F3-E3F0B6D0B377}"/>
              </a:ext>
            </a:extLst>
          </p:cNvPr>
          <p:cNvSpPr txBox="1"/>
          <p:nvPr/>
        </p:nvSpPr>
        <p:spPr>
          <a:xfrm>
            <a:off x="7965242" y="5301322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416854-AB5B-5E40-A8C6-31CF3831ADAD}"/>
              </a:ext>
            </a:extLst>
          </p:cNvPr>
          <p:cNvSpPr txBox="1"/>
          <p:nvPr/>
        </p:nvSpPr>
        <p:spPr>
          <a:xfrm>
            <a:off x="7957608" y="5699221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73DE96-F233-374D-B986-D52423C742DA}"/>
              </a:ext>
            </a:extLst>
          </p:cNvPr>
          <p:cNvSpPr txBox="1"/>
          <p:nvPr/>
        </p:nvSpPr>
        <p:spPr>
          <a:xfrm>
            <a:off x="7965242" y="6096169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269EB-ECE6-814A-BC0F-FB20CB81E04E}"/>
              </a:ext>
            </a:extLst>
          </p:cNvPr>
          <p:cNvSpPr txBox="1"/>
          <p:nvPr/>
        </p:nvSpPr>
        <p:spPr>
          <a:xfrm>
            <a:off x="10731534" y="5329443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D39987-B09E-964D-9298-7E7130FBE529}"/>
              </a:ext>
            </a:extLst>
          </p:cNvPr>
          <p:cNvSpPr txBox="1"/>
          <p:nvPr/>
        </p:nvSpPr>
        <p:spPr>
          <a:xfrm>
            <a:off x="10731534" y="5782204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0A831-F02A-6E4D-88D2-FF965CF228E6}"/>
              </a:ext>
            </a:extLst>
          </p:cNvPr>
          <p:cNvSpPr txBox="1"/>
          <p:nvPr/>
        </p:nvSpPr>
        <p:spPr>
          <a:xfrm>
            <a:off x="225251" y="2012350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406773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sgRNA RRA score and Two-sided P value</a:t>
            </a:r>
          </a:p>
        </p:txBody>
      </p:sp>
    </p:spTree>
    <p:extLst>
      <p:ext uri="{BB962C8B-B14F-4D97-AF65-F5344CB8AC3E}">
        <p14:creationId xmlns:p14="http://schemas.microsoft.com/office/powerpoint/2010/main" val="271264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4730" y="1000919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en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RRA allows comparison of </a:t>
            </a:r>
            <a:r>
              <a:rPr lang="en-C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experimental conditions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can identify sgRNAs and corresponding genes that are significantly selected between the two conditions. </a:t>
            </a:r>
            <a:r>
              <a:rPr lang="en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RRA ranks sgRNAs based on their </a:t>
            </a:r>
            <a:r>
              <a:rPr lang="en-C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p-values calculated from the negative-binomial model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uses a modified RRA algorithm named 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α-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RRA to identify </a:t>
            </a:r>
            <a:r>
              <a:rPr lang="en-C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positively or negatively selected genes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RRA uses the RRA enrichment score to indicate the </a:t>
            </a:r>
            <a:r>
              <a:rPr lang="en-C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essentiality of a gene</a:t>
            </a: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4BAFF6-3967-E244-AA02-062881F4E591}"/>
              </a:ext>
            </a:extLst>
          </p:cNvPr>
          <p:cNvSpPr txBox="1"/>
          <p:nvPr/>
        </p:nvSpPr>
        <p:spPr>
          <a:xfrm>
            <a:off x="6959093" y="5533915"/>
            <a:ext cx="3589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et al., Nature Protocols (2019)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10.1038/s41596-018-0113-7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89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3: RRA Score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919183-F99C-644A-AF77-003CF85F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7" y="3058438"/>
            <a:ext cx="2799632" cy="22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A7C7AD-8CC4-BE44-B7F0-1BC2BF4F5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58" y="3003059"/>
            <a:ext cx="2870096" cy="228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AA163A0D-471C-6046-ADD5-5BF48B52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200" y="3003059"/>
            <a:ext cx="2870096" cy="22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A8AEB830-79E0-1D4B-8358-986CF0353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715" y="3074766"/>
            <a:ext cx="2870097" cy="22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13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645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3: sgRNA Upper and Lower Tail P value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14E3BC-8F0D-B545-9061-0A3B445D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5" y="2187615"/>
            <a:ext cx="2897943" cy="414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93431A6-B87C-8C4D-9E3E-103EB695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18" y="2187614"/>
            <a:ext cx="2897943" cy="414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7588633-06BF-0349-A53D-C11916A9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01" y="2195779"/>
            <a:ext cx="2897943" cy="414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8DFBBCA-BF50-FB4F-B758-AE8603A1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60" y="2195778"/>
            <a:ext cx="2903645" cy="415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33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 and 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938855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4: RRA Score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0BC76E-F2E5-E445-877E-DF2AC9A1E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8" y="3027819"/>
            <a:ext cx="2831481" cy="225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CDA1461-4BF3-1F40-8D7A-427B74449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24" y="3027819"/>
            <a:ext cx="2831481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27B710B-8299-F149-B03C-ED04437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335" y="3034861"/>
            <a:ext cx="2831481" cy="225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0D29C43-5BDF-2544-9579-9E00EB8F5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393" y="3037776"/>
            <a:ext cx="2831482" cy="22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14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653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4: sgRNA Upper and Lower Tail P value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65EA385-FEAB-0F41-8821-6D5F27C8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3" y="2176438"/>
            <a:ext cx="2780454" cy="398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C92686F-CD5A-E44E-A9C0-DF25E6FAE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47" y="2176439"/>
            <a:ext cx="2780454" cy="398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8128A2D-9E84-CA46-B3F2-3643DF07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411" y="2176438"/>
            <a:ext cx="2780453" cy="398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C6C4C3D8-D151-C145-A517-76DA858A8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422" y="2176437"/>
            <a:ext cx="2780453" cy="398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2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5: RRA Score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6E3498C-6354-A644-AAAA-B006A340E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34" y="2927189"/>
            <a:ext cx="2804286" cy="22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A6F79B9-61C6-124C-9C42-EC2490B7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58" y="2927189"/>
            <a:ext cx="2801701" cy="22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60C7F1D-C9C7-194F-89E8-2175A8069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04" y="2927189"/>
            <a:ext cx="2800666" cy="22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50DC147-68C3-3642-8721-FFF28A00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72" y="2952198"/>
            <a:ext cx="2810903" cy="22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97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653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5: sgRNA Upper and Lower Tail P value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24AE88-02FB-AC4E-A186-B90BC34F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7" y="2211162"/>
            <a:ext cx="2780453" cy="398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7DFD92E-8DD3-3C40-ACA9-D5D94866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47" y="2211161"/>
            <a:ext cx="2780454" cy="398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FBF5750C-CDFB-3347-AB6F-B8A9EF2F1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78" y="2233401"/>
            <a:ext cx="2793390" cy="39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A303D59-24EF-E941-A5A6-267E3312D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361" y="2233401"/>
            <a:ext cx="2808922" cy="402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994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6: RRA Score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F50794-698D-E047-B083-297C6D7B5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9" y="2982169"/>
            <a:ext cx="2803252" cy="22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4D15EEF-6C70-A940-8B52-DF2742EBD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370" y="2982169"/>
            <a:ext cx="2803252" cy="223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34E5F82A-BE40-3042-B9AF-BA715CFC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899" y="2980106"/>
            <a:ext cx="2803252" cy="22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88668D8-9F50-604D-B375-5090DEA7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622" y="2980106"/>
            <a:ext cx="2803253" cy="22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36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6536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6: sgRNA Upper and Lower Tail P value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A81AB9D-5CD6-414A-8FB7-FEE5D000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12" y="2279180"/>
            <a:ext cx="2773369" cy="397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3F24E9F-FAEE-4B47-A222-F2B07D62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636" y="2279180"/>
            <a:ext cx="2773369" cy="397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19AE5A34-36ED-814A-B9EC-93446B967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88" y="2292077"/>
            <a:ext cx="2773369" cy="397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EA0F303E-38C1-0A47-89EE-3093174B1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361" y="2341020"/>
            <a:ext cx="2782376" cy="398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059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" y="1351722"/>
            <a:ext cx="11201400" cy="365059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Maximum Likelihood Estimation (MLE)</a:t>
            </a:r>
          </a:p>
          <a:p>
            <a:pPr algn="l" fontAlgn="base"/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the original algorithm in "test" subcommand, </a:t>
            </a:r>
            <a:r>
              <a:rPr lang="en-CA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MAGeCK-mle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a measurement called </a:t>
            </a:r>
            <a:r>
              <a:rPr lang="en-C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 score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to call gene essentialities: a positive beta score means a gene is positively selected, and a negative beta score means a gene is negatively selected. It is similar to the term </a:t>
            </a:r>
            <a:r>
              <a:rPr lang="en-CA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fold change</a:t>
            </a: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in differential expression, and compared with the original RRA algorithm, this measurement has the following advantages: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only one score for one gene, instead of two scores in RRA: one for positive selection, one for negative selection;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a direct comparison across multiple conditions, or even experiments;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CA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able to incorporate sgRNA efficiency information.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84CC6-8471-1446-93BD-32403A3ABBB4}"/>
              </a:ext>
            </a:extLst>
          </p:cNvPr>
          <p:cNvSpPr/>
          <p:nvPr/>
        </p:nvSpPr>
        <p:spPr>
          <a:xfrm>
            <a:off x="6096000" y="56303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sourceforge.net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/p/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mageck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/wiki/Home/#the-fourth-tutorial-using-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mageck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-module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7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0E7EA0-4D11-2143-AD7A-D8DB9B8E3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23" y="2565399"/>
            <a:ext cx="3074149" cy="305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036D26-9ADF-9949-9CEC-DF0E5B34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558136"/>
            <a:ext cx="3062348" cy="30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FB24EB-AB2B-A04F-A89D-D02B63EA4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194" y="2846995"/>
            <a:ext cx="3087981" cy="276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FD02FE-3699-974D-BE8E-DA2EF3C1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20" y="2846995"/>
            <a:ext cx="3055280" cy="276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94A0B4-637B-4740-B36C-B15ACB274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3" y="2706280"/>
            <a:ext cx="3033217" cy="301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C4CD26-1FFC-3947-8EF2-F3637F03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6" y="2706281"/>
            <a:ext cx="3033218" cy="30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78659F2-D9AF-A64C-BF70-DCBE7A3D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439" y="3122539"/>
            <a:ext cx="2892560" cy="259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DBEA5C0-2C74-164B-BDB5-9CA106413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440" y="3094768"/>
            <a:ext cx="2892560" cy="26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8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CEF2A4-8AF0-2C4D-B0E8-0D5EB298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8" y="2621054"/>
            <a:ext cx="3014511" cy="29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6EEFC24-2C9B-8348-8FB9-F9326AFA5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96" y="2621053"/>
            <a:ext cx="3014511" cy="29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90E7013-D2E1-574C-929D-8D8ECDAD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148" y="2736804"/>
            <a:ext cx="3029748" cy="28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31F2487-89CC-0040-995A-CE56F796B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253" y="2736804"/>
            <a:ext cx="3029747" cy="28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924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5AE646-B97B-C849-B9A7-BC974944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9" y="2501900"/>
            <a:ext cx="291704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4F50FAB-8CB0-0A4A-A732-B67134537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603500"/>
            <a:ext cx="291704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4F8BED-8E87-F243-B163-95867C2F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35" y="2691045"/>
            <a:ext cx="304976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EE4EF27-E215-364D-8BB3-3DA771B9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524" y="2691045"/>
            <a:ext cx="3049764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0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35200EC-D152-EE41-8AF3-9F10FA923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3" y="2507903"/>
            <a:ext cx="2865066" cy="28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E785606-E0FA-294A-A4DD-61632842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078" y="2507903"/>
            <a:ext cx="2968226" cy="29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FAE6BA1-9C43-0341-868B-29C478CA8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60" y="2709067"/>
            <a:ext cx="3065516" cy="274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86FE815-8ACF-C847-AE4C-35D2C7B84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06" y="2658867"/>
            <a:ext cx="3116394" cy="27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3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5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960436-70C1-DA44-B1C5-610518C52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" y="2730500"/>
            <a:ext cx="2910303" cy="28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3EAD7BE-0686-EA45-92A5-C66356E52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0500"/>
            <a:ext cx="2910303" cy="28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8597743-631D-EB48-9464-9254A81D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76" y="2851498"/>
            <a:ext cx="3042711" cy="28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7C72F483-B773-2848-80DB-30D966A1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06" y="2851498"/>
            <a:ext cx="3220594" cy="28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3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6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4B12156-29D7-D24C-91FA-346140B2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6724"/>
            <a:ext cx="2924425" cy="290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C35DE7D-1187-0945-9412-BA722EF4B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03" y="2556724"/>
            <a:ext cx="2924425" cy="290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F8991B88-0F27-CE48-A6C8-C7DED084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33" y="2707311"/>
            <a:ext cx="3076517" cy="291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2AF02215-BEE4-F148-8D97-FD697897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228" y="2693211"/>
            <a:ext cx="3101491" cy="29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64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802</Words>
  <Application>Microsoft Macintosh PowerPoint</Application>
  <PresentationFormat>Widescreen</PresentationFormat>
  <Paragraphs>180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Progress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Update</dc:title>
  <dc:creator>David Chen</dc:creator>
  <cp:lastModifiedBy>David Chen</cp:lastModifiedBy>
  <cp:revision>20</cp:revision>
  <dcterms:created xsi:type="dcterms:W3CDTF">2021-01-13T18:19:06Z</dcterms:created>
  <dcterms:modified xsi:type="dcterms:W3CDTF">2021-01-16T15:25:57Z</dcterms:modified>
</cp:coreProperties>
</file>